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0800054" initials="LWL" lastIdx="7" clrIdx="0">
    <p:extLst>
      <p:ext uri="{19B8F6BF-5375-455C-9EA6-DF929625EA0E}">
        <p15:presenceInfo xmlns:p15="http://schemas.microsoft.com/office/powerpoint/2012/main" userId="p0800054" providerId="None"/>
      </p:ext>
    </p:extLst>
  </p:cmAuthor>
  <p:cmAuthor id="2" name="Knebel-Ittenbach, Ursula" initials="KU" lastIdx="8" clrIdx="1">
    <p:extLst>
      <p:ext uri="{19B8F6BF-5375-455C-9EA6-DF929625EA0E}">
        <p15:presenceInfo xmlns:p15="http://schemas.microsoft.com/office/powerpoint/2012/main" userId="Knebel-Ittenbach, Ursu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838C1-28C2-4764-B1B7-A1F304CCD401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B08D2-B13E-4D1E-AD0D-3D9BFAB9AB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23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19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03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15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83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98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35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0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38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9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36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22.02.2021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52797-0E0D-4FB3-9365-A5AC43A853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18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Personalverordnung NRW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Vereinfachte Verfahrensabläufe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E5DD-E920-46CD-855F-76D87093423E}" type="slidenum">
              <a:rPr lang="de-DE" smtClean="0"/>
              <a:t>1</a:t>
            </a:fld>
            <a:endParaRPr lang="de-DE"/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1097915" y="377825"/>
            <a:ext cx="3598863" cy="7445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lnSpc>
                <a:spcPts val="1300"/>
              </a:lnSpc>
              <a:defRPr/>
            </a:pPr>
            <a:r>
              <a:rPr lang="de-DE" sz="1000" b="1" dirty="0" smtClean="0">
                <a:latin typeface="Verdana" pitchFamily="34" charset="0"/>
              </a:rPr>
              <a:t>LWL- Landesjugendamt Westfalen</a:t>
            </a:r>
            <a:endParaRPr lang="de-DE" sz="1000" dirty="0" smtClean="0">
              <a:latin typeface="Verdana" pitchFamily="34" charset="0"/>
            </a:endParaRPr>
          </a:p>
        </p:txBody>
      </p:sp>
      <p:pic>
        <p:nvPicPr>
          <p:cNvPr id="10" name="Bild 1" descr="LWL-Logo_schwarz_RZ_RGB_fuer_Geschaeftspapie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9878" y="612647"/>
            <a:ext cx="1866900" cy="103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48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0800000" flipV="1">
            <a:off x="373153" y="331033"/>
            <a:ext cx="3367573" cy="1214390"/>
          </a:xfrm>
        </p:spPr>
        <p:txBody>
          <a:bodyPr>
            <a:noAutofit/>
          </a:bodyPr>
          <a:lstStyle/>
          <a:p>
            <a: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Quereinstieg für Personen mit erster </a:t>
            </a:r>
            <a:r>
              <a:rPr lang="de-DE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Staatsprüfung </a:t>
            </a:r>
            <a: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bzw. Masterabschluss für das Lehramt an Grundschulen</a:t>
            </a:r>
            <a:b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(§ </a:t>
            </a:r>
            <a:r>
              <a:rPr lang="de-DE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Abs. 2 Nr. 4 </a:t>
            </a:r>
            <a:r>
              <a:rPr lang="de-DE" sz="16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PersVO</a:t>
            </a:r>
            <a: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de-DE" sz="16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e-DE" sz="800" dirty="0">
              <a:solidFill>
                <a:srgbClr val="000000"/>
              </a:solidFill>
              <a:latin typeface="Verdana"/>
              <a:ea typeface="ヒラギノ角ゴ Pro W3" pitchFamily="84" charset="-128"/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7924800" y="6553200"/>
            <a:ext cx="1987624" cy="287338"/>
          </a:xfrm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800" dirty="0">
              <a:solidFill>
                <a:srgbClr val="000000"/>
              </a:solidFill>
              <a:latin typeface="Verdana" panose="020B0604030504040204" pitchFamily="34" charset="0"/>
              <a:ea typeface="ヒラギノ角ゴ Pro W3" pitchFamily="84" charset="-128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569200" y="2046046"/>
            <a:ext cx="165618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gibt Rückmeldung per Mail zum vorläufigen Einsatz</a:t>
            </a:r>
            <a:endParaRPr lang="de-DE" sz="1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538252" y="2045591"/>
            <a:ext cx="1800200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512120" y="3016918"/>
            <a:ext cx="1800200" cy="70788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als sozialpädagogische Fachkraft/Gruppenleitung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512334" y="5196299"/>
            <a:ext cx="1799987" cy="116955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Einsatz als Leitung grundsätzlich entsprechend § 4 PersVO nach mindestens zweijähriger einschlägiger pädagogischer Berufserfahrung möglich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7548138" y="3016918"/>
            <a:ext cx="1677247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Vorläufiger Einsatz als Fachkraft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563325" y="6013589"/>
            <a:ext cx="1800200" cy="70788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als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sozialpädagogische </a:t>
            </a: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Fachkraft/Gruppenleitung möglich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533677" y="3717340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Träger reicht fehlende Unterlagen nach</a:t>
            </a:r>
            <a:endParaRPr lang="de-DE" sz="1000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568617" y="4502921"/>
            <a:ext cx="1794908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b="1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33677" y="5252798"/>
            <a:ext cx="1800200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cxnSp>
        <p:nvCxnSpPr>
          <p:cNvPr id="53" name="Gerade Verbindung mit Pfeil 52"/>
          <p:cNvCxnSpPr/>
          <p:nvPr/>
        </p:nvCxnSpPr>
        <p:spPr bwMode="auto">
          <a:xfrm>
            <a:off x="3287688" y="2663639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Gerade Verbindung mit Pfeil 53"/>
          <p:cNvCxnSpPr/>
          <p:nvPr/>
        </p:nvCxnSpPr>
        <p:spPr bwMode="auto">
          <a:xfrm>
            <a:off x="8289490" y="2725234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Gerade Verbindung mit Pfeil 54"/>
          <p:cNvCxnSpPr/>
          <p:nvPr/>
        </p:nvCxnSpPr>
        <p:spPr bwMode="auto">
          <a:xfrm flipH="1" flipV="1">
            <a:off x="4456398" y="2336954"/>
            <a:ext cx="423664" cy="38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Gerade Verbindung mit Pfeil 59"/>
          <p:cNvCxnSpPr/>
          <p:nvPr/>
        </p:nvCxnSpPr>
        <p:spPr bwMode="auto">
          <a:xfrm flipV="1">
            <a:off x="6916783" y="2360816"/>
            <a:ext cx="399439" cy="93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Gerade Verbindung mit Pfeil 64"/>
          <p:cNvCxnSpPr/>
          <p:nvPr/>
        </p:nvCxnSpPr>
        <p:spPr bwMode="auto">
          <a:xfrm>
            <a:off x="3410830" y="4048360"/>
            <a:ext cx="1390" cy="861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Gerade Verbindung mit Pfeil 68"/>
          <p:cNvCxnSpPr/>
          <p:nvPr/>
        </p:nvCxnSpPr>
        <p:spPr bwMode="auto">
          <a:xfrm flipH="1">
            <a:off x="7216362" y="3386857"/>
            <a:ext cx="199719" cy="1698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Gerade Verbindung mit Pfeil 76"/>
          <p:cNvCxnSpPr/>
          <p:nvPr/>
        </p:nvCxnSpPr>
        <p:spPr bwMode="auto">
          <a:xfrm flipH="1" flipV="1">
            <a:off x="4468047" y="5921464"/>
            <a:ext cx="933314" cy="2482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Textfeld 95"/>
          <p:cNvSpPr txBox="1"/>
          <p:nvPr/>
        </p:nvSpPr>
        <p:spPr>
          <a:xfrm>
            <a:off x="6454210" y="1796045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nicht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vor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4015989" y="1742730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in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Summe vor</a:t>
            </a:r>
          </a:p>
        </p:txBody>
      </p:sp>
      <p:sp>
        <p:nvSpPr>
          <p:cNvPr id="98" name="Textfeld 97"/>
          <p:cNvSpPr txBox="1"/>
          <p:nvPr/>
        </p:nvSpPr>
        <p:spPr>
          <a:xfrm>
            <a:off x="6093548" y="3010120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Sobald Voraussetzungen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</a:t>
            </a:r>
            <a:r>
              <a:rPr lang="de-DE" sz="800" b="1" dirty="0" smtClean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vorliegen</a:t>
            </a:r>
            <a:endParaRPr lang="de-DE" sz="800" b="1" dirty="0">
              <a:solidFill>
                <a:srgbClr val="000000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099656" y="1035017"/>
            <a:ext cx="1656184" cy="55399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Träger </a:t>
            </a: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stellt Antrag beim LJA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(Antragsformular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1)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088944" y="2043068"/>
            <a:ext cx="163966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Voraussetzungen: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cxnSp>
        <p:nvCxnSpPr>
          <p:cNvPr id="46" name="Gerade Verbindung mit Pfeil 45"/>
          <p:cNvCxnSpPr/>
          <p:nvPr/>
        </p:nvCxnSpPr>
        <p:spPr bwMode="auto">
          <a:xfrm>
            <a:off x="5908776" y="1688033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6379264" y="4980275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Gerade Verbindung mit Pfeil 48"/>
          <p:cNvCxnSpPr/>
          <p:nvPr/>
        </p:nvCxnSpPr>
        <p:spPr bwMode="auto">
          <a:xfrm flipH="1">
            <a:off x="6359236" y="4168059"/>
            <a:ext cx="7244" cy="2987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363708" y="5726923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5638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96" grpId="0"/>
      <p:bldP spid="97" grpId="0"/>
      <p:bldP spid="98" grpId="0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0800000" flipV="1">
            <a:off x="395286" y="265512"/>
            <a:ext cx="3186113" cy="1115846"/>
          </a:xfrm>
        </p:spPr>
        <p:txBody>
          <a:bodyPr>
            <a:normAutofit/>
          </a:bodyPr>
          <a:lstStyle/>
          <a:p>
            <a: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Ausnahmeregelungen der LJÄ (§ </a:t>
            </a:r>
            <a:r>
              <a:rPr lang="de-DE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 </a:t>
            </a:r>
            <a:r>
              <a:rPr lang="de-DE" sz="16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PersVO</a:t>
            </a:r>
            <a:r>
              <a:rPr lang="de-DE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r>
              <a:rPr lang="de-DE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de-DE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e-DE" sz="800" dirty="0">
              <a:solidFill>
                <a:srgbClr val="000000"/>
              </a:solidFill>
              <a:latin typeface="Verdana"/>
              <a:ea typeface="ヒラギノ角ゴ Pro W3" pitchFamily="84" charset="-128"/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800" dirty="0">
              <a:solidFill>
                <a:srgbClr val="000000"/>
              </a:solidFill>
              <a:latin typeface="Verdana" panose="020B0604030504040204" pitchFamily="34" charset="0"/>
              <a:ea typeface="ヒラギノ角ゴ Pro W3" pitchFamily="84" charset="-128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064103" y="1012602"/>
            <a:ext cx="1656184" cy="86177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Träger </a:t>
            </a: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stellt im Einvernehmen mit dem örtlichen Jugendamt Antrag beim LJA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(Antragsformular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4)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038958" y="2372268"/>
            <a:ext cx="163966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Voraussetzungen: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569962" y="2372268"/>
            <a:ext cx="165618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ablehnenden </a:t>
            </a: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 eaLnBrk="0" fontAlgn="base" hangingPunct="0">
              <a:spcBef>
                <a:spcPct val="0"/>
              </a:spcBef>
              <a:defRPr/>
            </a:pPr>
            <a:endParaRPr lang="de-DE" sz="1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33167" y="2368181"/>
            <a:ext cx="1800200" cy="707886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 lässt Ausnahme für </a:t>
            </a:r>
            <a:r>
              <a:rPr lang="de-DE" sz="1000" b="1" u="sng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den Einsatz als Fachkraft zu</a:t>
            </a:r>
            <a:endParaRPr lang="de-DE" sz="1000" b="1" i="1" dirty="0">
              <a:solidFill>
                <a:srgbClr val="FFFFFF"/>
              </a:solidFill>
              <a:latin typeface="Segoe UI" panose="020B0502040204020203" pitchFamily="34" charset="0"/>
              <a:ea typeface="ヒラギノ角ゴ Pro W3"/>
              <a:cs typeface="Segoe UI" panose="020B0502040204020203" pitchFamily="34" charset="0"/>
            </a:endParaRPr>
          </a:p>
          <a:p>
            <a:pPr algn="ctr" eaLnBrk="0" fontAlgn="base" hangingPunct="0">
              <a:spcBef>
                <a:spcPct val="0"/>
              </a:spcBef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433167" y="3654169"/>
            <a:ext cx="1800200" cy="55399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i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Träger informiert LJA </a:t>
            </a:r>
            <a:r>
              <a:rPr lang="de-DE" sz="1000" b="1" i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wenn Fortbildungen absolviert sind</a:t>
            </a:r>
          </a:p>
        </p:txBody>
      </p:sp>
      <p:cxnSp>
        <p:nvCxnSpPr>
          <p:cNvPr id="55" name="Gerade Verbindung mit Pfeil 54"/>
          <p:cNvCxnSpPr/>
          <p:nvPr/>
        </p:nvCxnSpPr>
        <p:spPr bwMode="auto">
          <a:xfrm flipH="1">
            <a:off x="2434741" y="2597677"/>
            <a:ext cx="24184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Gerade Verbindung mit Pfeil 59"/>
          <p:cNvCxnSpPr/>
          <p:nvPr/>
        </p:nvCxnSpPr>
        <p:spPr bwMode="auto">
          <a:xfrm>
            <a:off x="6864414" y="2590975"/>
            <a:ext cx="465341" cy="67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feld 42"/>
          <p:cNvSpPr txBox="1"/>
          <p:nvPr/>
        </p:nvSpPr>
        <p:spPr>
          <a:xfrm>
            <a:off x="2574758" y="2015662"/>
            <a:ext cx="2045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in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u="sng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Summe </a:t>
            </a:r>
            <a:r>
              <a:rPr lang="de-DE" sz="800" b="1" u="sng" dirty="0" smtClean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i="1" dirty="0" smtClean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Fortbildung kann nach Tätigkeitsaufnahme erfolgen</a:t>
            </a:r>
            <a:endParaRPr lang="de-DE" sz="800" b="1" i="1" dirty="0">
              <a:solidFill>
                <a:srgbClr val="000000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470260" y="2111337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nicht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 smtClean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 </a:t>
            </a: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</a:t>
            </a:r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1277020" y="3246137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Gerade Verbindung mit Pfeil 31"/>
          <p:cNvCxnSpPr/>
          <p:nvPr/>
        </p:nvCxnSpPr>
        <p:spPr bwMode="auto">
          <a:xfrm>
            <a:off x="5892195" y="2092025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feld 15"/>
          <p:cNvSpPr txBox="1"/>
          <p:nvPr/>
        </p:nvSpPr>
        <p:spPr>
          <a:xfrm>
            <a:off x="395286" y="4832577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als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Fachkraft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cxnSp>
        <p:nvCxnSpPr>
          <p:cNvPr id="17" name="Gerade Verbindung mit Pfeil 16"/>
          <p:cNvCxnSpPr/>
          <p:nvPr/>
        </p:nvCxnSpPr>
        <p:spPr bwMode="auto">
          <a:xfrm>
            <a:off x="1277020" y="4412690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793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4" grpId="0" animBg="1"/>
      <p:bldP spid="25" grpId="0" animBg="1"/>
      <p:bldP spid="26" grpId="0" animBg="1"/>
      <p:bldP spid="43" grpId="0"/>
      <p:bldP spid="44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0800000" flipV="1">
            <a:off x="373155" y="376301"/>
            <a:ext cx="2652678" cy="504848"/>
          </a:xfrm>
        </p:spPr>
        <p:txBody>
          <a:bodyPr>
            <a:normAutofit fontScale="90000"/>
          </a:bodyPr>
          <a:lstStyle/>
          <a:p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Quereinstieg für Studierende mit mind. 95 CP in ausgewiesenen Studieninhalten </a:t>
            </a:r>
            <a:b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(§ </a:t>
            </a:r>
            <a:r>
              <a:rPr lang="de-DE" sz="1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 Abs. 2 </a:t>
            </a:r>
            <a:r>
              <a:rPr lang="de-DE" sz="1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PersVO</a:t>
            </a: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de-DE" sz="18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e-DE" sz="800" dirty="0">
              <a:solidFill>
                <a:srgbClr val="000000"/>
              </a:solidFill>
              <a:latin typeface="Verdana"/>
              <a:ea typeface="ヒラギノ角ゴ Pro W3" pitchFamily="84" charset="-128"/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800" dirty="0">
              <a:solidFill>
                <a:srgbClr val="000000"/>
              </a:solidFill>
              <a:latin typeface="Verdana" panose="020B0604030504040204" pitchFamily="34" charset="0"/>
              <a:ea typeface="ヒラギノ角ゴ Pro W3" pitchFamily="84" charset="-128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015880" y="1052736"/>
            <a:ext cx="1656184" cy="55399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Träger </a:t>
            </a: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stellt Antrag beim LJA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(Antragsformular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2)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032400" y="2022226"/>
            <a:ext cx="163966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Voraussetzungen: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578166" y="2006431"/>
            <a:ext cx="165618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gibt </a:t>
            </a: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Rückmeldung per Mail zum vorläufigen Einsatz</a:t>
            </a:r>
            <a:endParaRPr lang="de-DE" sz="1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481906" y="2006431"/>
            <a:ext cx="1800200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451954" y="3018585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Dauerhafter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auf Fachkraftstunden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969344" y="3954629"/>
            <a:ext cx="1677247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Träger reicht fehlende Unterlagen nach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969343" y="4611715"/>
            <a:ext cx="1677247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</a:t>
            </a:r>
            <a:endParaRPr lang="de-DE" sz="1000" b="1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51383" y="5299154"/>
            <a:ext cx="1677247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969343" y="6023456"/>
            <a:ext cx="1677247" cy="55399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Dauerhafter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Einsatz auf Fachkraftstunden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cxnSp>
        <p:nvCxnSpPr>
          <p:cNvPr id="50" name="Gerade Verbindung mit Pfeil 49"/>
          <p:cNvCxnSpPr/>
          <p:nvPr/>
        </p:nvCxnSpPr>
        <p:spPr bwMode="auto">
          <a:xfrm>
            <a:off x="5790007" y="1694341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3287688" y="2663639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Gerade Verbindung mit Pfeil 53"/>
          <p:cNvCxnSpPr/>
          <p:nvPr/>
        </p:nvCxnSpPr>
        <p:spPr bwMode="auto">
          <a:xfrm>
            <a:off x="8399554" y="2653985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Gerade Verbindung mit Pfeil 54"/>
          <p:cNvCxnSpPr/>
          <p:nvPr/>
        </p:nvCxnSpPr>
        <p:spPr bwMode="auto">
          <a:xfrm flipH="1" flipV="1">
            <a:off x="4456398" y="2336954"/>
            <a:ext cx="423664" cy="38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Gerade Verbindung mit Pfeil 59"/>
          <p:cNvCxnSpPr/>
          <p:nvPr/>
        </p:nvCxnSpPr>
        <p:spPr bwMode="auto">
          <a:xfrm flipV="1">
            <a:off x="6916783" y="2360816"/>
            <a:ext cx="399439" cy="93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feld 40"/>
          <p:cNvSpPr txBox="1"/>
          <p:nvPr/>
        </p:nvSpPr>
        <p:spPr>
          <a:xfrm>
            <a:off x="7562783" y="2968732"/>
            <a:ext cx="168695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Vorläufiger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Einsatz auf Fachkraftstunden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962824" y="1829021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in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Summe vor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6444364" y="1786119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nicht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vor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6653930" y="3598356"/>
            <a:ext cx="132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Fehlende Praxiszeit ist absolviert</a:t>
            </a:r>
          </a:p>
        </p:txBody>
      </p:sp>
      <p:cxnSp>
        <p:nvCxnSpPr>
          <p:cNvPr id="27" name="Gerade Verbindung mit Pfeil 26"/>
          <p:cNvCxnSpPr/>
          <p:nvPr/>
        </p:nvCxnSpPr>
        <p:spPr bwMode="auto">
          <a:xfrm flipH="1">
            <a:off x="6010227" y="3200422"/>
            <a:ext cx="1472250" cy="6805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5790007" y="4346001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Gerade Verbindung mit Pfeil 31"/>
          <p:cNvCxnSpPr/>
          <p:nvPr/>
        </p:nvCxnSpPr>
        <p:spPr bwMode="auto">
          <a:xfrm>
            <a:off x="5729079" y="5024941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Gerade Verbindung mit Pfeil 32"/>
          <p:cNvCxnSpPr/>
          <p:nvPr/>
        </p:nvCxnSpPr>
        <p:spPr bwMode="auto">
          <a:xfrm>
            <a:off x="5729079" y="5735957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2724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31" grpId="0" animBg="1"/>
      <p:bldP spid="37" grpId="0" animBg="1"/>
      <p:bldP spid="40" grpId="0" animBg="1"/>
      <p:bldP spid="41" grpId="0" animBg="1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0800000" flipV="1">
            <a:off x="456282" y="384614"/>
            <a:ext cx="2561238" cy="1305967"/>
          </a:xfrm>
        </p:spPr>
        <p:txBody>
          <a:bodyPr>
            <a:normAutofit fontScale="90000"/>
          </a:bodyPr>
          <a:lstStyle/>
          <a:p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Quereinstieg für Personen mit fachtheoretischem Prüfungsteil der Ausbildung zur Erzieher*in (ohne Berufspraktikum)</a:t>
            </a:r>
            <a:b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(§ 10 </a:t>
            </a:r>
            <a:r>
              <a:rPr lang="de-DE" sz="1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Abs. </a:t>
            </a: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</a:t>
            </a:r>
            <a:r>
              <a:rPr lang="de-DE" sz="1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PersVO</a:t>
            </a: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de-DE" sz="18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e-DE" sz="800" dirty="0">
              <a:solidFill>
                <a:srgbClr val="000000"/>
              </a:solidFill>
              <a:latin typeface="Verdana"/>
              <a:ea typeface="ヒラギノ角ゴ Pro W3" pitchFamily="84" charset="-128"/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7924800" y="6553200"/>
            <a:ext cx="1987624" cy="287338"/>
          </a:xfrm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800" dirty="0">
              <a:solidFill>
                <a:srgbClr val="000000"/>
              </a:solidFill>
              <a:latin typeface="Verdana" panose="020B0604030504040204" pitchFamily="34" charset="0"/>
              <a:ea typeface="ヒラギノ角ゴ Pro W3" pitchFamily="84" charset="-128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569200" y="2046046"/>
            <a:ext cx="165618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gibt Rückmeldung per Mail zum vorläufigen Einsatz</a:t>
            </a:r>
            <a:endParaRPr lang="de-DE" sz="1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512120" y="2040583"/>
            <a:ext cx="1800200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512120" y="3016918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auf Fachkraftstunden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548138" y="3016918"/>
            <a:ext cx="1677247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Vorläufiger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auf Fachkraftstunden</a:t>
            </a:r>
            <a:endParaRPr lang="de-DE" sz="1000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5563325" y="6013589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auf Fachkraftstunden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533677" y="3717340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Träger reicht fehlende Unterlagen nach</a:t>
            </a:r>
            <a:endParaRPr lang="de-DE" sz="1000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565971" y="4544844"/>
            <a:ext cx="1794908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b="1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43293" y="5266941"/>
            <a:ext cx="1800200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cxnSp>
        <p:nvCxnSpPr>
          <p:cNvPr id="53" name="Gerade Verbindung mit Pfeil 52"/>
          <p:cNvCxnSpPr/>
          <p:nvPr/>
        </p:nvCxnSpPr>
        <p:spPr bwMode="auto">
          <a:xfrm>
            <a:off x="3287688" y="2663639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Gerade Verbindung mit Pfeil 53"/>
          <p:cNvCxnSpPr/>
          <p:nvPr/>
        </p:nvCxnSpPr>
        <p:spPr bwMode="auto">
          <a:xfrm>
            <a:off x="8289490" y="2725234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Gerade Verbindung mit Pfeil 54"/>
          <p:cNvCxnSpPr/>
          <p:nvPr/>
        </p:nvCxnSpPr>
        <p:spPr bwMode="auto">
          <a:xfrm flipH="1" flipV="1">
            <a:off x="4456398" y="2336954"/>
            <a:ext cx="423664" cy="38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Gerade Verbindung mit Pfeil 59"/>
          <p:cNvCxnSpPr/>
          <p:nvPr/>
        </p:nvCxnSpPr>
        <p:spPr bwMode="auto">
          <a:xfrm flipV="1">
            <a:off x="6916783" y="2360816"/>
            <a:ext cx="399439" cy="93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Gerade Verbindung mit Pfeil 68"/>
          <p:cNvCxnSpPr/>
          <p:nvPr/>
        </p:nvCxnSpPr>
        <p:spPr bwMode="auto">
          <a:xfrm flipH="1">
            <a:off x="7099069" y="3386857"/>
            <a:ext cx="317013" cy="2458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Textfeld 95"/>
          <p:cNvSpPr txBox="1"/>
          <p:nvPr/>
        </p:nvSpPr>
        <p:spPr>
          <a:xfrm>
            <a:off x="6454210" y="1796045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nicht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vor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4024149" y="1690582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in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Summe vor</a:t>
            </a:r>
          </a:p>
        </p:txBody>
      </p:sp>
      <p:sp>
        <p:nvSpPr>
          <p:cNvPr id="98" name="Textfeld 97"/>
          <p:cNvSpPr txBox="1"/>
          <p:nvPr/>
        </p:nvSpPr>
        <p:spPr>
          <a:xfrm>
            <a:off x="6093548" y="3010120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Sobald Voraussetzungen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</a:t>
            </a:r>
            <a:r>
              <a:rPr lang="de-DE" sz="800" b="1" dirty="0" smtClean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vorliegen</a:t>
            </a:r>
            <a:endParaRPr lang="de-DE" sz="800" b="1" dirty="0">
              <a:solidFill>
                <a:srgbClr val="000000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072319" y="1062955"/>
            <a:ext cx="1656184" cy="55399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Träger </a:t>
            </a: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stellt Antrag beim LJA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(Antragsformular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3 )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116176" y="2040583"/>
            <a:ext cx="163966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Voraussetzungen: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cxnSp>
        <p:nvCxnSpPr>
          <p:cNvPr id="46" name="Gerade Verbindung mit Pfeil 45"/>
          <p:cNvCxnSpPr/>
          <p:nvPr/>
        </p:nvCxnSpPr>
        <p:spPr bwMode="auto">
          <a:xfrm>
            <a:off x="5883839" y="1690582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6379264" y="4980275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Gerade Verbindung mit Pfeil 48"/>
          <p:cNvCxnSpPr/>
          <p:nvPr/>
        </p:nvCxnSpPr>
        <p:spPr bwMode="auto">
          <a:xfrm flipH="1">
            <a:off x="6359236" y="4168059"/>
            <a:ext cx="7244" cy="2987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363708" y="5726923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804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96" grpId="0"/>
      <p:bldP spid="97" grpId="0"/>
      <p:bldP spid="98" grpId="0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 rot="10800000" flipV="1">
            <a:off x="373155" y="449316"/>
            <a:ext cx="2528478" cy="443464"/>
          </a:xfrm>
        </p:spPr>
        <p:txBody>
          <a:bodyPr>
            <a:normAutofit fontScale="90000"/>
          </a:bodyPr>
          <a:lstStyle/>
          <a:p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DE" sz="1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Übergangsregelungen für Quereinstieg verschiedener Berufsgruppen in der Sars-CoV-2 Pandemie </a:t>
            </a:r>
            <a:b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(§ 11 </a:t>
            </a:r>
            <a:r>
              <a:rPr lang="de-DE" sz="18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Abs. </a:t>
            </a: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de-DE" sz="18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PersVO</a:t>
            </a:r>
            <a:r>
              <a:rPr lang="de-DE" sz="18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de-DE" sz="18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e-DE" sz="800" dirty="0">
              <a:solidFill>
                <a:srgbClr val="000000"/>
              </a:solidFill>
              <a:latin typeface="Verdana"/>
              <a:ea typeface="ヒラギノ角ゴ Pro W3" pitchFamily="84" charset="-128"/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7924800" y="6553200"/>
            <a:ext cx="1987624" cy="287338"/>
          </a:xfrm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800" dirty="0">
              <a:solidFill>
                <a:srgbClr val="000000"/>
              </a:solidFill>
              <a:latin typeface="Verdana" panose="020B0604030504040204" pitchFamily="34" charset="0"/>
              <a:ea typeface="ヒラギノ角ゴ Pro W3" pitchFamily="84" charset="-128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569200" y="2046046"/>
            <a:ext cx="165618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gibt Rückmeldung per Mail zum vorläufigen Einsatz</a:t>
            </a:r>
            <a:endParaRPr lang="de-DE" sz="1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512120" y="2063765"/>
            <a:ext cx="1800200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512120" y="3016918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auf Fachkraftstunden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548138" y="3016918"/>
            <a:ext cx="1677247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Vorläufiger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auf Fachkraftstunden </a:t>
            </a:r>
            <a:endParaRPr lang="de-DE" sz="1000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5563325" y="6013589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Dauerhafter Einsatz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auf Fachkraftstunden möglich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533677" y="3717340"/>
            <a:ext cx="180020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Träger reicht fehlende Unterlagen nach</a:t>
            </a:r>
            <a:endParaRPr lang="de-DE" sz="1000" dirty="0">
              <a:solidFill>
                <a:schemeClr val="bg1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565971" y="4544844"/>
            <a:ext cx="1794908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b="1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43293" y="5266941"/>
            <a:ext cx="1800200" cy="400110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LJA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/>
                <a:cs typeface="Segoe UI" panose="020B0502040204020203" pitchFamily="34" charset="0"/>
              </a:rPr>
              <a:t>erlässt Feststellungsbescheid</a:t>
            </a: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cxnSp>
        <p:nvCxnSpPr>
          <p:cNvPr id="53" name="Gerade Verbindung mit Pfeil 52"/>
          <p:cNvCxnSpPr/>
          <p:nvPr/>
        </p:nvCxnSpPr>
        <p:spPr bwMode="auto">
          <a:xfrm>
            <a:off x="3287688" y="2663639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Gerade Verbindung mit Pfeil 53"/>
          <p:cNvCxnSpPr/>
          <p:nvPr/>
        </p:nvCxnSpPr>
        <p:spPr bwMode="auto">
          <a:xfrm>
            <a:off x="8289490" y="2725234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Gerade Verbindung mit Pfeil 54"/>
          <p:cNvCxnSpPr/>
          <p:nvPr/>
        </p:nvCxnSpPr>
        <p:spPr bwMode="auto">
          <a:xfrm flipH="1" flipV="1">
            <a:off x="4456398" y="2336954"/>
            <a:ext cx="423664" cy="38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Gerade Verbindung mit Pfeil 59"/>
          <p:cNvCxnSpPr/>
          <p:nvPr/>
        </p:nvCxnSpPr>
        <p:spPr bwMode="auto">
          <a:xfrm flipV="1">
            <a:off x="6916783" y="2360816"/>
            <a:ext cx="399439" cy="93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Gerade Verbindung mit Pfeil 68"/>
          <p:cNvCxnSpPr/>
          <p:nvPr/>
        </p:nvCxnSpPr>
        <p:spPr bwMode="auto">
          <a:xfrm flipH="1">
            <a:off x="7165571" y="3386857"/>
            <a:ext cx="250511" cy="1840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Textfeld 95"/>
          <p:cNvSpPr txBox="1"/>
          <p:nvPr/>
        </p:nvSpPr>
        <p:spPr>
          <a:xfrm>
            <a:off x="6454210" y="1796045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nicht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vor</a:t>
            </a:r>
          </a:p>
        </p:txBody>
      </p:sp>
      <p:sp>
        <p:nvSpPr>
          <p:cNvPr id="97" name="Textfeld 96"/>
          <p:cNvSpPr txBox="1"/>
          <p:nvPr/>
        </p:nvSpPr>
        <p:spPr>
          <a:xfrm>
            <a:off x="3967740" y="1736550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 liegen in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Summe vor</a:t>
            </a:r>
          </a:p>
        </p:txBody>
      </p:sp>
      <p:sp>
        <p:nvSpPr>
          <p:cNvPr id="98" name="Textfeld 97"/>
          <p:cNvSpPr txBox="1"/>
          <p:nvPr/>
        </p:nvSpPr>
        <p:spPr>
          <a:xfrm>
            <a:off x="6093548" y="3010120"/>
            <a:ext cx="132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Sobald Voraussetzungen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in Summe </a:t>
            </a:r>
            <a:r>
              <a:rPr lang="de-DE" sz="800" b="1" dirty="0" smtClean="0">
                <a:solidFill>
                  <a:srgbClr val="000000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vorliegen</a:t>
            </a:r>
            <a:endParaRPr lang="de-DE" sz="800" b="1" dirty="0">
              <a:solidFill>
                <a:srgbClr val="000000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099656" y="1035017"/>
            <a:ext cx="1656184" cy="55399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Träger </a:t>
            </a: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stellt Antrag beim LJA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(Antragsformular </a:t>
            </a:r>
            <a:r>
              <a:rPr lang="de-DE" sz="1000" b="1" dirty="0" smtClean="0">
                <a:solidFill>
                  <a:schemeClr val="bg1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5 )</a:t>
            </a:r>
            <a:endParaRPr lang="de-DE" sz="1000" b="1" dirty="0">
              <a:solidFill>
                <a:schemeClr val="bg1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072319" y="2133726"/>
            <a:ext cx="1639664" cy="553998"/>
          </a:xfrm>
          <a:prstGeom prst="rect">
            <a:avLst/>
          </a:prstGeom>
          <a:solidFill>
            <a:srgbClr val="98BF0C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00" b="1" dirty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LJA prüft </a:t>
            </a:r>
            <a:r>
              <a:rPr lang="de-DE" sz="1000" b="1" dirty="0" smtClean="0">
                <a:solidFill>
                  <a:srgbClr val="FFFFFF"/>
                </a:solidFill>
                <a:latin typeface="Segoe UI" panose="020B0502040204020203" pitchFamily="34" charset="0"/>
                <a:ea typeface="ヒラギノ角ゴ Pro W3" pitchFamily="84" charset="-128"/>
                <a:cs typeface="Segoe UI" panose="020B0502040204020203" pitchFamily="34" charset="0"/>
              </a:rPr>
              <a:t>Voraussetzungen</a:t>
            </a:r>
            <a:endParaRPr lang="de-DE" sz="1000" b="1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dirty="0">
              <a:solidFill>
                <a:srgbClr val="FFFFFF"/>
              </a:solidFill>
              <a:latin typeface="Segoe UI" panose="020B0502040204020203" pitchFamily="34" charset="0"/>
              <a:ea typeface="ヒラギノ角ゴ Pro W3" pitchFamily="84" charset="-128"/>
              <a:cs typeface="Segoe UI" panose="020B0502040204020203" pitchFamily="34" charset="0"/>
            </a:endParaRPr>
          </a:p>
        </p:txBody>
      </p:sp>
      <p:cxnSp>
        <p:nvCxnSpPr>
          <p:cNvPr id="46" name="Gerade Verbindung mit Pfeil 45"/>
          <p:cNvCxnSpPr/>
          <p:nvPr/>
        </p:nvCxnSpPr>
        <p:spPr bwMode="auto">
          <a:xfrm>
            <a:off x="5892151" y="1830022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6379264" y="4980275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Gerade Verbindung mit Pfeil 48"/>
          <p:cNvCxnSpPr/>
          <p:nvPr/>
        </p:nvCxnSpPr>
        <p:spPr bwMode="auto">
          <a:xfrm flipH="1">
            <a:off x="6359236" y="4168059"/>
            <a:ext cx="7244" cy="2987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363708" y="5726923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7256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96" grpId="0"/>
      <p:bldP spid="97" grpId="0"/>
      <p:bldP spid="98" grpId="0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Office PowerPoint</Application>
  <PresentationFormat>Breitbild</PresentationFormat>
  <Paragraphs>89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Times New Roman</vt:lpstr>
      <vt:lpstr>Verdana</vt:lpstr>
      <vt:lpstr>ヒラギノ角ゴ Pro W3</vt:lpstr>
      <vt:lpstr>Office</vt:lpstr>
      <vt:lpstr>Personalverordnung NRW</vt:lpstr>
      <vt:lpstr>Quereinstieg für Personen mit erster Staatsprüfung bzw. Masterabschluss für das Lehramt an Grundschulen (§ 2 Abs. 2 Nr. 4 PersVO)</vt:lpstr>
      <vt:lpstr>Ausnahmeregelungen der LJÄ (§ 8 PersVO) </vt:lpstr>
      <vt:lpstr>  Quereinstieg für Studierende mit mind. 95 CP in ausgewiesenen Studieninhalten  (§ 10 Abs. 2 PersVO)</vt:lpstr>
      <vt:lpstr>Quereinstieg für Personen mit fachtheoretischem Prüfungsteil der Ausbildung zur Erzieher*in (ohne Berufspraktikum) (§ 10 Abs. 3 PersVO)</vt:lpstr>
      <vt:lpstr>  Übergangsregelungen für Quereinstieg verschiedener Berufsgruppen in der Sars-CoV-2 Pandemie  (§ 11 Abs. 2 PersVO)</vt:lpstr>
    </vt:vector>
  </TitlesOfParts>
  <Company>LVR-Infokom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Personalverordnung NRW</dc:title>
  <dc:creator>z422110</dc:creator>
  <cp:lastModifiedBy>p0800241</cp:lastModifiedBy>
  <cp:revision>14</cp:revision>
  <dcterms:created xsi:type="dcterms:W3CDTF">2020-12-03T08:55:44Z</dcterms:created>
  <dcterms:modified xsi:type="dcterms:W3CDTF">2021-03-15T07:50:33Z</dcterms:modified>
</cp:coreProperties>
</file>